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60" d="100"/>
          <a:sy n="60" d="100"/>
        </p:scale>
        <p:origin x="1550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83B43-03B6-4D98-82F6-94FD79D0AB8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29ED-A8B3-4159-BE94-F7A02E9C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0" y="2139761"/>
            <a:ext cx="6515100" cy="1953747"/>
          </a:xfrm>
        </p:spPr>
        <p:txBody>
          <a:bodyPr>
            <a:noAutofit/>
          </a:bodyPr>
          <a:lstStyle/>
          <a:p>
            <a:r>
              <a:rPr lang="fa-IR" sz="13500" dirty="0">
                <a:solidFill>
                  <a:srgbClr val="002060"/>
                </a:solidFill>
                <a:cs typeface="B Koodak" panose="00000700000000000000" pitchFamily="2" charset="-78"/>
              </a:rPr>
              <a:t>تغذیه سالم</a:t>
            </a:r>
            <a:endParaRPr lang="en-US" sz="13500" dirty="0">
              <a:solidFill>
                <a:srgbClr val="002060"/>
              </a:solidFill>
              <a:cs typeface="B Koodak" panose="000007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8BD2E8-9D52-486E-85FE-7560E7EC7B87}"/>
              </a:ext>
            </a:extLst>
          </p:cNvPr>
          <p:cNvSpPr txBox="1"/>
          <p:nvPr/>
        </p:nvSpPr>
        <p:spPr>
          <a:xfrm>
            <a:off x="6921500" y="4806935"/>
            <a:ext cx="412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>
                <a:cs typeface="B Jadid" panose="00000700000000000000" pitchFamily="2" charset="-78"/>
              </a:rPr>
              <a:t>صبحانه در مدرسه</a:t>
            </a:r>
            <a:endParaRPr lang="en-US" sz="4400" dirty="0">
              <a:cs typeface="B Jadid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3B09CD-3BC5-498B-9A46-1A3AC10E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3C434-7D85-4039-844A-E54D8E304C49}"/>
              </a:ext>
            </a:extLst>
          </p:cNvPr>
          <p:cNvSpPr txBox="1"/>
          <p:nvPr/>
        </p:nvSpPr>
        <p:spPr>
          <a:xfrm>
            <a:off x="76324" y="958065"/>
            <a:ext cx="90295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بچه ها هنگام صرف صبحانه یا میان وعده به هیچ وجه از</a:t>
            </a:r>
            <a:r>
              <a:rPr lang="ar-SA" sz="3200" dirty="0">
                <a:solidFill>
                  <a:srgbClr val="FF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چیپس</a:t>
            </a:r>
            <a:r>
              <a:rPr lang="ar-SA" sz="32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 یا </a:t>
            </a:r>
            <a:r>
              <a:rPr lang="ar-SA" sz="3200" dirty="0">
                <a:solidFill>
                  <a:srgbClr val="FF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پفک</a:t>
            </a:r>
            <a:r>
              <a:rPr lang="ar-SA" sz="32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 استفاده نکن</a:t>
            </a:r>
            <a:r>
              <a:rPr lang="fa-IR" sz="32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ند</a:t>
            </a:r>
            <a:endParaRPr lang="en-US" sz="3200" dirty="0">
              <a:cs typeface="B Jadid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424D2-0BD2-4572-B85B-C01D338B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1" y="363537"/>
            <a:ext cx="2697162" cy="2697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3061-83F4-48D4-B225-C6A68B89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35" y="2781291"/>
            <a:ext cx="5210141" cy="34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3C434-7D85-4039-844A-E54D8E304C49}"/>
              </a:ext>
            </a:extLst>
          </p:cNvPr>
          <p:cNvSpPr txBox="1"/>
          <p:nvPr/>
        </p:nvSpPr>
        <p:spPr>
          <a:xfrm>
            <a:off x="76324" y="603282"/>
            <a:ext cx="90295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40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از کالباس یا سوسیس برای تغذیه </a:t>
            </a:r>
            <a:r>
              <a:rPr lang="fa-IR" sz="40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خود </a:t>
            </a:r>
            <a:r>
              <a:rPr lang="ar-SA" sz="40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استفاده ن</a:t>
            </a:r>
            <a:r>
              <a:rPr lang="fa-IR" sz="40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کنی</a:t>
            </a:r>
            <a:r>
              <a:rPr lang="ar-SA" sz="40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د</a:t>
            </a:r>
            <a:r>
              <a:rPr lang="en-US" sz="4000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Jadid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424D2-0BD2-4572-B85B-C01D338B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1" y="363537"/>
            <a:ext cx="2697162" cy="2697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09700-944A-4EE8-86A8-E7D174161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1646"/>
            <a:ext cx="7367823" cy="33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476E2B-77E9-4FF2-8837-E1DA6FF87814}"/>
              </a:ext>
            </a:extLst>
          </p:cNvPr>
          <p:cNvSpPr txBox="1"/>
          <p:nvPr/>
        </p:nvSpPr>
        <p:spPr>
          <a:xfrm>
            <a:off x="1207062" y="241300"/>
            <a:ext cx="9573455" cy="370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تغذیه باعث رشد و تکامل بچه ها می شود و همچنین در سلامت آن ها </a:t>
            </a:r>
            <a:endParaRPr lang="fa-IR" sz="3200" dirty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B Koodak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نقش بسیار مهمی دارد</a:t>
            </a:r>
            <a:r>
              <a:rPr lang="fa-IR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 ،</a:t>
            </a: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 </a:t>
            </a:r>
            <a:endParaRPr lang="fa-IR" sz="3200" dirty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B Koodak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در صورت بی توجهی می تواند باعث </a:t>
            </a:r>
            <a:r>
              <a:rPr lang="fa-IR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ضعف سیستم ایمنی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و </a:t>
            </a: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بروز بیماری های مختلفی در </a:t>
            </a:r>
            <a:r>
              <a:rPr lang="fa-IR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کودکان </a:t>
            </a: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شود</a:t>
            </a:r>
            <a:r>
              <a:rPr lang="en-US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Koodak" panose="00000700000000000000" pitchFamily="2" charset="-78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7B52E-798E-4B75-B3EB-DC238D4D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3362025"/>
            <a:ext cx="1132113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7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C0985D-AB2F-4B3D-BD81-616278AD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8" y="4908916"/>
            <a:ext cx="10113645" cy="609600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fa-IR" dirty="0">
                <a:cs typeface="B Koodak" panose="00000700000000000000" pitchFamily="2" charset="-78"/>
              </a:rPr>
              <a:t>دوستان عزیزم ، مراقب سلامتی خودتان باشید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EDCBE-0AD3-4E22-9154-79A68E032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823682"/>
            <a:ext cx="10113264" cy="6096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66CCFF"/>
                </a:solidFill>
                <a:cs typeface="B Koodak" panose="00000700000000000000" pitchFamily="2" charset="-78"/>
              </a:rPr>
              <a:t>از توجه شما سپاسگذارم</a:t>
            </a:r>
            <a:endParaRPr lang="en-US" sz="2400" dirty="0">
              <a:solidFill>
                <a:srgbClr val="66CCFF"/>
              </a:solidFill>
              <a:cs typeface="B Koodak" panose="00000700000000000000" pitchFamily="2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9D83E8-1038-4DF2-B1DD-45CB2E6AC4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275" b="20275"/>
          <a:stretch>
            <a:fillRect/>
          </a:stretch>
        </p:blipFill>
        <p:spPr>
          <a:xfrm>
            <a:off x="0" y="0"/>
            <a:ext cx="12191985" cy="4578350"/>
          </a:xfrm>
        </p:spPr>
      </p:pic>
    </p:spTree>
    <p:extLst>
      <p:ext uri="{BB962C8B-B14F-4D97-AF65-F5344CB8AC3E}">
        <p14:creationId xmlns:p14="http://schemas.microsoft.com/office/powerpoint/2010/main" val="29014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86FB-CAA9-400E-8621-27D5E9F9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ar-SA" sz="3200" dirty="0">
                <a:solidFill>
                  <a:srgbClr val="FF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سال هایی که کودک در مدرسه ی ابتدایی می گذراند، از نظر تغذیه دوره مهمی است</a:t>
            </a:r>
            <a:r>
              <a:rPr lang="en-US" sz="3200" dirty="0">
                <a:solidFill>
                  <a:srgbClr val="FF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 </a:t>
            </a:r>
            <a:r>
              <a:rPr lang="ar-SA" sz="3200" dirty="0">
                <a:solidFill>
                  <a:srgbClr val="FF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، زیرا رشد کودک در این سنین ادامه دارد</a:t>
            </a:r>
            <a:endParaRPr lang="en-US" sz="32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99158-19AE-4893-9039-D9E989AC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Nazanin" panose="00000400000000000000" pitchFamily="2" charset="-78"/>
              </a:rPr>
              <a:t>بچه هایی که صبحانه می‌خورند در مدرسه تمرکز بیشتری دارند و قدرت یادگیری شان بالاتر است</a:t>
            </a:r>
            <a:r>
              <a:rPr lang="fa-IR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Nazanin" panose="00000400000000000000" pitchFamily="2" charset="-78"/>
              </a:rPr>
              <a:t> و کسانی که </a:t>
            </a:r>
            <a:r>
              <a:rPr lang="ar-SA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B Nazanin" panose="00000400000000000000" pitchFamily="2" charset="-78"/>
              </a:rPr>
              <a:t>صبحانه نمی‌خورند حافظه کوتاه مدت شان صدمه می‌بیند و تمرکزشان در کلاس کم است.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1A4C5-4129-4134-B485-C9B248EF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0434"/>
            <a:ext cx="12192000" cy="21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5E1D-DDAA-4AAD-AA82-017959EF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43797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solidFill>
                  <a:srgbClr val="FF0000"/>
                </a:solidFill>
                <a:effectLst/>
                <a:latin typeface="iranssans"/>
                <a:ea typeface="Times New Roman" panose="02020603050405020304" pitchFamily="18" charset="0"/>
                <a:cs typeface="B Jadid" panose="00000700000000000000" pitchFamily="2" charset="-78"/>
              </a:rPr>
              <a:t>مهمترین دلایلی که موجب عدم مصرف صبحانه میشوند </a:t>
            </a:r>
            <a:endParaRPr lang="en-US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822C-6D4D-4315-98C0-BFFCF6C6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943099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rgbClr val="000000"/>
                </a:solidFill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از دلایل مهم صبحانه نخوردن ، </a:t>
            </a:r>
            <a:r>
              <a:rPr lang="ar-SA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نداشتن زمان برای صرف صبحانه و یا بی میلی دانش آموز </a:t>
            </a:r>
            <a:r>
              <a:rPr lang="fa-IR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بیان شده است </a:t>
            </a:r>
            <a:r>
              <a:rPr lang="ar-SA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. بر این اساس توصیه می شود خانواده های گرامی</a:t>
            </a:r>
            <a:r>
              <a:rPr lang="fa-IR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 </a:t>
            </a:r>
            <a:r>
              <a:rPr lang="ar-SA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، شام را زودتر صرف کرده و امکان خواب آرام را برای کودک در شب هنگام فراهم کنند تا کودک صبح روز بعد زودتر از خواب بیدار شود و این خواب کافی می تواند همراه با صرف زود هنگام شام، موجب افزایش میل کودک به صرف صبحانه شود</a:t>
            </a:r>
            <a:r>
              <a:rPr lang="en-US" dirty="0">
                <a:solidFill>
                  <a:srgbClr val="000000"/>
                </a:solidFill>
                <a:effectLst/>
                <a:latin typeface="iranssans"/>
                <a:ea typeface="Times New Roman" panose="02020603050405020304" pitchFamily="18" charset="0"/>
                <a:cs typeface="B Koodak" panose="00000700000000000000" pitchFamily="2" charset="-78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Koodak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749D7-D56D-4570-9155-8794A347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8443" y="3543300"/>
            <a:ext cx="5106550" cy="27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3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C23-4F8E-401A-8893-504E6E01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94006"/>
            <a:ext cx="10292080" cy="912494"/>
          </a:xfrm>
        </p:spPr>
        <p:txBody>
          <a:bodyPr>
            <a:norm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نمونه هایی از صبحانه کامل و مقوی</a:t>
            </a:r>
            <a:endParaRPr lang="en-US" sz="36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0386-A84B-4B4B-BCAE-9D9A4CE96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sz="20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تخم مرغ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B31246-0894-430B-BAA0-A5DE4B897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1356" y="2957513"/>
            <a:ext cx="2911475" cy="29114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713C-29F2-4C9C-B263-139B3D47D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نان و پنیر و گردو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B85628-5BB3-469C-9546-812D8567FC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30771" y="2957513"/>
            <a:ext cx="2889908" cy="2911475"/>
          </a:xfrm>
        </p:spPr>
      </p:pic>
    </p:spTree>
    <p:extLst>
      <p:ext uri="{BB962C8B-B14F-4D97-AF65-F5344CB8AC3E}">
        <p14:creationId xmlns:p14="http://schemas.microsoft.com/office/powerpoint/2010/main" val="41079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C23-4F8E-401A-8893-504E6E01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94006"/>
            <a:ext cx="10292080" cy="912494"/>
          </a:xfrm>
        </p:spPr>
        <p:txBody>
          <a:bodyPr>
            <a:norm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نمونه هایی از صبحانه کامل و مقوی</a:t>
            </a:r>
            <a:endParaRPr lang="en-US" sz="36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0386-A84B-4B4B-BCAE-9D9A4CE96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0000"/>
                </a:solidFill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خامه ، کره ، عسل ، مربا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713C-29F2-4C9C-B263-139B3D47D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0" i="0" dirty="0">
                <a:solidFill>
                  <a:srgbClr val="3A3A3B"/>
                </a:solidFill>
                <a:effectLst/>
                <a:latin typeface="iransans_light"/>
                <a:cs typeface="B Jadid" panose="00000700000000000000" pitchFamily="2" charset="-78"/>
              </a:rPr>
              <a:t>برشتوک یا گندمک شیرین یا کورن فلکس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0BEB0C-A0E6-4684-9FF9-D485BC18D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7422" y="2957513"/>
            <a:ext cx="3639343" cy="2911475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E9F696D-8A51-4CCB-A364-DD192EF697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6688" y="3106690"/>
            <a:ext cx="4638675" cy="2613120"/>
          </a:xfrm>
        </p:spPr>
      </p:pic>
    </p:spTree>
    <p:extLst>
      <p:ext uri="{BB962C8B-B14F-4D97-AF65-F5344CB8AC3E}">
        <p14:creationId xmlns:p14="http://schemas.microsoft.com/office/powerpoint/2010/main" val="312738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C23-4F8E-401A-8893-504E6E01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94006"/>
            <a:ext cx="10292080" cy="912494"/>
          </a:xfrm>
        </p:spPr>
        <p:txBody>
          <a:bodyPr>
            <a:norm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نمونه هایی از صبحانه کامل و مقوی</a:t>
            </a:r>
            <a:endParaRPr lang="en-US" sz="36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0386-A84B-4B4B-BCAE-9D9A4CE96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sz="20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نان و پنیر و</a:t>
            </a:r>
            <a:r>
              <a:rPr lang="fa-IR" sz="20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 </a:t>
            </a:r>
            <a:r>
              <a:rPr lang="ar-SA" sz="20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 گوجه فرنگی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713C-29F2-4C9C-B263-139B3D47D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خرما همراه با یک لیوان شیر</a:t>
            </a:r>
            <a:endParaRPr lang="en-US" dirty="0">
              <a:cs typeface="B Jadid" panose="00000700000000000000" pitchFamily="2" charset="-78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D07D53-2F9C-458D-B84D-1F9CA74EC3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76165" y="2958274"/>
            <a:ext cx="3881966" cy="291147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CA3394C-886C-4C32-8C83-444D6A95E7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3297" y="3059113"/>
            <a:ext cx="4365029" cy="2911475"/>
          </a:xfrm>
        </p:spPr>
      </p:pic>
    </p:spTree>
    <p:extLst>
      <p:ext uri="{BB962C8B-B14F-4D97-AF65-F5344CB8AC3E}">
        <p14:creationId xmlns:p14="http://schemas.microsoft.com/office/powerpoint/2010/main" val="250502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C23-4F8E-401A-8893-504E6E01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94006"/>
            <a:ext cx="10292080" cy="912494"/>
          </a:xfrm>
        </p:spPr>
        <p:txBody>
          <a:bodyPr>
            <a:norm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نمونه هایی از صبحانه کامل و مقوی</a:t>
            </a:r>
            <a:endParaRPr lang="en-US" sz="36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0386-A84B-4B4B-BCAE-9D9A4CE96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 حلیم</a:t>
            </a:r>
            <a:endParaRPr lang="en-US" sz="2400" dirty="0">
              <a:cs typeface="B Jadid" panose="000007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713C-29F2-4C9C-B263-139B3D47D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شیر برنج</a:t>
            </a:r>
            <a:endParaRPr lang="en-US" sz="2400" dirty="0">
              <a:cs typeface="B Jadid" panose="00000700000000000000" pitchFamily="2" charset="-7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1A1F46-B5CA-4B00-9EE4-9DC15E17D0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3161" y="2793682"/>
            <a:ext cx="4111559" cy="3426299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75FA6A5-03A1-4E02-8957-58B8946615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352977" y="2793682"/>
            <a:ext cx="4323080" cy="3436849"/>
          </a:xfrm>
        </p:spPr>
      </p:pic>
    </p:spTree>
    <p:extLst>
      <p:ext uri="{BB962C8B-B14F-4D97-AF65-F5344CB8AC3E}">
        <p14:creationId xmlns:p14="http://schemas.microsoft.com/office/powerpoint/2010/main" val="429250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C23-4F8E-401A-8893-504E6E01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94006"/>
            <a:ext cx="10292080" cy="912494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نوشیدنی های مناسب </a:t>
            </a:r>
            <a:r>
              <a:rPr lang="ar-SA" sz="3600" dirty="0">
                <a:solidFill>
                  <a:srgbClr val="FF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صبحانه</a:t>
            </a:r>
            <a:endParaRPr lang="en-US" sz="36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0386-A84B-4B4B-BCAE-9D9A4CE96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یک </a:t>
            </a:r>
            <a:r>
              <a:rPr lang="ar-SA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لیوان آب میوه</a:t>
            </a:r>
            <a:endParaRPr lang="en-US" sz="2400" dirty="0">
              <a:cs typeface="B Jadid" panose="000007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713C-29F2-4C9C-B263-139B3D47D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یک لیوان </a:t>
            </a:r>
            <a:r>
              <a:rPr lang="fa-IR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Jadid" panose="00000700000000000000" pitchFamily="2" charset="-78"/>
              </a:rPr>
              <a:t>شیر</a:t>
            </a:r>
            <a:endParaRPr lang="en-US" sz="3200" dirty="0">
              <a:cs typeface="B Jadid" panose="00000700000000000000" pitchFamily="2" charset="-78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46E6466-F5EE-41AD-B543-476743CE13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29627" y="2957620"/>
            <a:ext cx="4365093" cy="2911475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F355AC51-1C01-4B21-BE0C-A136849AE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03595" y="2957513"/>
            <a:ext cx="3826997" cy="2911475"/>
          </a:xfrm>
        </p:spPr>
      </p:pic>
    </p:spTree>
    <p:extLst>
      <p:ext uri="{BB962C8B-B14F-4D97-AF65-F5344CB8AC3E}">
        <p14:creationId xmlns:p14="http://schemas.microsoft.com/office/powerpoint/2010/main" val="152464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ECB0-EFBB-4D0D-8073-B2C88A09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0"/>
            <a:ext cx="8267700" cy="18161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>
                <a:solidFill>
                  <a:srgbClr val="000000"/>
                </a:solidFill>
                <a:effectLst/>
                <a:latin typeface="iranssans"/>
                <a:ea typeface="Calibri" panose="020F0502020204030204" pitchFamily="34" charset="0"/>
                <a:cs typeface="B Koodak" panose="00000700000000000000" pitchFamily="2" charset="-78"/>
              </a:rPr>
              <a:t>بچه ها در روزهایی که ورزش دارند باید صبحانه بیشتری بخورند و یا یک میان وعده مانند نان و پنیر و گردو همراه داشته باشند. حتی می‌توانند از بعضی کیک ها و کلوچه ها بخصوص آنهایی که مغز گردو دارند استفاده کنند.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5291F-978B-4C9E-82EF-F678E854EA0C}"/>
              </a:ext>
            </a:extLst>
          </p:cNvPr>
          <p:cNvSpPr txBox="1"/>
          <p:nvPr/>
        </p:nvSpPr>
        <p:spPr>
          <a:xfrm>
            <a:off x="8872220" y="393700"/>
            <a:ext cx="222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  <a:t>توجه :</a:t>
            </a:r>
            <a:endParaRPr lang="en-US" sz="66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92CEA-DFF4-4571-B97D-C9EF58FE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70" y="2209800"/>
            <a:ext cx="6721882" cy="3734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11FA6-1DB0-48BD-95D4-EF62A86F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2705100"/>
            <a:ext cx="4724022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23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{7ECBF9BF-E19B-479E-9089-62CA10EE784C}tf11437505_win32</Template>
  <TotalTime>2886</TotalTime>
  <Words>354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Georgia Pro Cond Light</vt:lpstr>
      <vt:lpstr>inherit</vt:lpstr>
      <vt:lpstr>iransans_light</vt:lpstr>
      <vt:lpstr>iranssans</vt:lpstr>
      <vt:lpstr>Speak Pro</vt:lpstr>
      <vt:lpstr>Times New Roman</vt:lpstr>
      <vt:lpstr>RetrospectVTI</vt:lpstr>
      <vt:lpstr>تغذیه سالم</vt:lpstr>
      <vt:lpstr>سال هایی که کودک در مدرسه ی ابتدایی می گذراند، از نظر تغذیه دوره مهمی است ، زیرا رشد کودک در این سنین ادامه دارد</vt:lpstr>
      <vt:lpstr>مهمترین دلایلی که موجب عدم مصرف صبحانه میشوند </vt:lpstr>
      <vt:lpstr>نمونه هایی از صبحانه کامل و مقوی</vt:lpstr>
      <vt:lpstr>نمونه هایی از صبحانه کامل و مقوی</vt:lpstr>
      <vt:lpstr>نمونه هایی از صبحانه کامل و مقوی</vt:lpstr>
      <vt:lpstr>نمونه هایی از صبحانه کامل و مقوی</vt:lpstr>
      <vt:lpstr>نوشیدنی های مناسب صبحانه</vt:lpstr>
      <vt:lpstr>بچه ها در روزهایی که ورزش دارند باید صبحانه بیشتری بخورند و یا یک میان وعده مانند نان و پنیر و گردو همراه داشته باشند. حتی می‌توانند از بعضی کیک ها و کلوچه ها بخصوص آنهایی که مغز گردو دارند استفاده کنند.</vt:lpstr>
      <vt:lpstr>PowerPoint Presentation</vt:lpstr>
      <vt:lpstr>PowerPoint Presentation</vt:lpstr>
      <vt:lpstr>PowerPoint Presentation</vt:lpstr>
      <vt:lpstr>دوستان عزیزم ، مراقب سلامتی خودتان باشید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تغذیه سالم</dc:title>
  <dc:creator>sepehr co</dc:creator>
  <cp:lastModifiedBy>sepehr co</cp:lastModifiedBy>
  <cp:revision>19</cp:revision>
  <dcterms:created xsi:type="dcterms:W3CDTF">2025-01-05T12:15:30Z</dcterms:created>
  <dcterms:modified xsi:type="dcterms:W3CDTF">2025-01-07T12:21:47Z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